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91" r:id="rId2"/>
    <p:sldId id="297" r:id="rId3"/>
    <p:sldId id="323" r:id="rId4"/>
    <p:sldId id="306" r:id="rId5"/>
    <p:sldId id="307" r:id="rId6"/>
    <p:sldId id="300" r:id="rId7"/>
    <p:sldId id="303" r:id="rId8"/>
    <p:sldId id="299" r:id="rId9"/>
    <p:sldId id="302" r:id="rId10"/>
    <p:sldId id="304" r:id="rId11"/>
    <p:sldId id="305" r:id="rId12"/>
    <p:sldId id="313" r:id="rId13"/>
    <p:sldId id="324" r:id="rId14"/>
    <p:sldId id="309" r:id="rId15"/>
    <p:sldId id="316" r:id="rId16"/>
    <p:sldId id="308" r:id="rId17"/>
    <p:sldId id="310" r:id="rId18"/>
    <p:sldId id="267" r:id="rId19"/>
    <p:sldId id="311" r:id="rId20"/>
    <p:sldId id="259" r:id="rId21"/>
    <p:sldId id="314" r:id="rId22"/>
    <p:sldId id="320" r:id="rId23"/>
    <p:sldId id="315" r:id="rId24"/>
    <p:sldId id="317" r:id="rId25"/>
    <p:sldId id="319" r:id="rId26"/>
    <p:sldId id="322" r:id="rId27"/>
    <p:sldId id="321" r:id="rId28"/>
    <p:sldId id="31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F8EFF2-38CD-F44C-BDF6-B0D7052879D1}" v="856" dt="2025-06-24T17:57:34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2"/>
    <p:restoredTop sz="94783"/>
  </p:normalViewPr>
  <p:slideViewPr>
    <p:cSldViewPr snapToGrid="0">
      <p:cViewPr varScale="1">
        <p:scale>
          <a:sx n="99" d="100"/>
          <a:sy n="99" d="100"/>
        </p:scale>
        <p:origin x="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32911D-0EA0-477D-AC58-34276517DD41}" type="doc">
      <dgm:prSet loTypeId="urn:microsoft.com/office/officeart/2005/8/layout/hChevron3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A76D0C-343A-4BD6-A63A-184AF258A4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KRT-232</a:t>
          </a:r>
          <a:r>
            <a:rPr lang="en-US" dirty="0"/>
            <a:t> showed its promising novel cancer therapy</a:t>
          </a:r>
        </a:p>
      </dgm:t>
    </dgm:pt>
    <dgm:pt modelId="{A2D0CC93-A94B-4291-9FAA-5BC3F49B3599}" type="parTrans" cxnId="{699E7103-2B31-45CA-B070-093BFC87F565}">
      <dgm:prSet/>
      <dgm:spPr/>
      <dgm:t>
        <a:bodyPr/>
        <a:lstStyle/>
        <a:p>
          <a:endParaRPr lang="en-US"/>
        </a:p>
      </dgm:t>
    </dgm:pt>
    <dgm:pt modelId="{1243A6DC-B08F-43D3-BEB1-11C39423A869}" type="sibTrans" cxnId="{699E7103-2B31-45CA-B070-093BFC87F56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A04733F-0FE7-064A-B179-7580186D839C}">
      <dgm:prSet/>
      <dgm:spPr/>
      <dgm:t>
        <a:bodyPr/>
        <a:lstStyle/>
        <a:p>
          <a:r>
            <a:rPr lang="en-US" dirty="0"/>
            <a:t>However, some patients fully responded to this drug while others didn’t have any improvements. </a:t>
          </a:r>
        </a:p>
      </dgm:t>
    </dgm:pt>
    <dgm:pt modelId="{8D3ED134-FD05-0941-A12F-E79D499D65F4}" type="parTrans" cxnId="{B0837D14-296C-2544-888D-781E365DFF22}">
      <dgm:prSet/>
      <dgm:spPr/>
      <dgm:t>
        <a:bodyPr/>
        <a:lstStyle/>
        <a:p>
          <a:endParaRPr lang="en-US"/>
        </a:p>
      </dgm:t>
    </dgm:pt>
    <dgm:pt modelId="{8CCB77A2-0E5B-4945-BC0E-582646E6EF51}" type="sibTrans" cxnId="{B0837D14-296C-2544-888D-781E365DFF22}">
      <dgm:prSet/>
      <dgm:spPr/>
      <dgm:t>
        <a:bodyPr/>
        <a:lstStyle/>
        <a:p>
          <a:endParaRPr lang="en-US"/>
        </a:p>
      </dgm:t>
    </dgm:pt>
    <dgm:pt modelId="{9C5D61A8-22A3-C341-B623-B2A69D339381}">
      <dgm:prSet/>
      <dgm:spPr/>
      <dgm:t>
        <a:bodyPr/>
        <a:lstStyle/>
        <a:p>
          <a:r>
            <a:rPr lang="en-US" dirty="0"/>
            <a:t>Further studies have found there is a relationship between the treatment outcome and MIC-1 concentration in response to the drug</a:t>
          </a:r>
        </a:p>
      </dgm:t>
    </dgm:pt>
    <dgm:pt modelId="{879B82B6-CA3C-6D4D-93E2-97EF743C1879}" type="parTrans" cxnId="{24F10A82-4563-1948-8531-B091A734A177}">
      <dgm:prSet/>
      <dgm:spPr/>
      <dgm:t>
        <a:bodyPr/>
        <a:lstStyle/>
        <a:p>
          <a:endParaRPr lang="en-US"/>
        </a:p>
      </dgm:t>
    </dgm:pt>
    <dgm:pt modelId="{1D54ABD1-BF40-1742-BD5A-4930E3D8A852}" type="sibTrans" cxnId="{24F10A82-4563-1948-8531-B091A734A177}">
      <dgm:prSet/>
      <dgm:spPr/>
      <dgm:t>
        <a:bodyPr/>
        <a:lstStyle/>
        <a:p>
          <a:endParaRPr lang="en-US"/>
        </a:p>
      </dgm:t>
    </dgm:pt>
    <dgm:pt modelId="{A8DBBAA8-82DB-3E40-B69B-B7A28C83E77D}" type="pres">
      <dgm:prSet presAssocID="{6032911D-0EA0-477D-AC58-34276517DD41}" presName="Name0" presStyleCnt="0">
        <dgm:presLayoutVars>
          <dgm:dir/>
          <dgm:resizeHandles val="exact"/>
        </dgm:presLayoutVars>
      </dgm:prSet>
      <dgm:spPr/>
    </dgm:pt>
    <dgm:pt modelId="{B0C8AAD4-A8FD-E04A-B12F-34AD5D66FFF0}" type="pres">
      <dgm:prSet presAssocID="{AAA76D0C-343A-4BD6-A63A-184AF258A47C}" presName="parTxOnly" presStyleLbl="node1" presStyleIdx="0" presStyleCnt="3">
        <dgm:presLayoutVars>
          <dgm:bulletEnabled val="1"/>
        </dgm:presLayoutVars>
      </dgm:prSet>
      <dgm:spPr/>
    </dgm:pt>
    <dgm:pt modelId="{BA759988-76BC-2246-85DB-02CD87EF5481}" type="pres">
      <dgm:prSet presAssocID="{1243A6DC-B08F-43D3-BEB1-11C39423A869}" presName="parSpace" presStyleCnt="0"/>
      <dgm:spPr/>
    </dgm:pt>
    <dgm:pt modelId="{2D5E725D-5A7A-B44E-BBCA-CED1B93E0549}" type="pres">
      <dgm:prSet presAssocID="{6A04733F-0FE7-064A-B179-7580186D839C}" presName="parTxOnly" presStyleLbl="node1" presStyleIdx="1" presStyleCnt="3">
        <dgm:presLayoutVars>
          <dgm:bulletEnabled val="1"/>
        </dgm:presLayoutVars>
      </dgm:prSet>
      <dgm:spPr/>
    </dgm:pt>
    <dgm:pt modelId="{FAF27042-3091-A948-8023-75494D16A049}" type="pres">
      <dgm:prSet presAssocID="{8CCB77A2-0E5B-4945-BC0E-582646E6EF51}" presName="parSpace" presStyleCnt="0"/>
      <dgm:spPr/>
    </dgm:pt>
    <dgm:pt modelId="{A53A7629-7981-CA40-9734-A584C52F93A4}" type="pres">
      <dgm:prSet presAssocID="{9C5D61A8-22A3-C341-B623-B2A69D339381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699E7103-2B31-45CA-B070-093BFC87F565}" srcId="{6032911D-0EA0-477D-AC58-34276517DD41}" destId="{AAA76D0C-343A-4BD6-A63A-184AF258A47C}" srcOrd="0" destOrd="0" parTransId="{A2D0CC93-A94B-4291-9FAA-5BC3F49B3599}" sibTransId="{1243A6DC-B08F-43D3-BEB1-11C39423A869}"/>
    <dgm:cxn modelId="{B0837D14-296C-2544-888D-781E365DFF22}" srcId="{6032911D-0EA0-477D-AC58-34276517DD41}" destId="{6A04733F-0FE7-064A-B179-7580186D839C}" srcOrd="1" destOrd="0" parTransId="{8D3ED134-FD05-0941-A12F-E79D499D65F4}" sibTransId="{8CCB77A2-0E5B-4945-BC0E-582646E6EF51}"/>
    <dgm:cxn modelId="{1C442840-E61A-FE43-A950-80DE8443F569}" type="presOf" srcId="{9C5D61A8-22A3-C341-B623-B2A69D339381}" destId="{A53A7629-7981-CA40-9734-A584C52F93A4}" srcOrd="0" destOrd="0" presId="urn:microsoft.com/office/officeart/2005/8/layout/hChevron3"/>
    <dgm:cxn modelId="{3AF1C979-76DD-FC40-8B26-98DE4F7CA4EE}" type="presOf" srcId="{6A04733F-0FE7-064A-B179-7580186D839C}" destId="{2D5E725D-5A7A-B44E-BBCA-CED1B93E0549}" srcOrd="0" destOrd="0" presId="urn:microsoft.com/office/officeart/2005/8/layout/hChevron3"/>
    <dgm:cxn modelId="{24F10A82-4563-1948-8531-B091A734A177}" srcId="{6032911D-0EA0-477D-AC58-34276517DD41}" destId="{9C5D61A8-22A3-C341-B623-B2A69D339381}" srcOrd="2" destOrd="0" parTransId="{879B82B6-CA3C-6D4D-93E2-97EF743C1879}" sibTransId="{1D54ABD1-BF40-1742-BD5A-4930E3D8A852}"/>
    <dgm:cxn modelId="{666F3F97-9323-0444-8A18-A2F7213ADF8A}" type="presOf" srcId="{AAA76D0C-343A-4BD6-A63A-184AF258A47C}" destId="{B0C8AAD4-A8FD-E04A-B12F-34AD5D66FFF0}" srcOrd="0" destOrd="0" presId="urn:microsoft.com/office/officeart/2005/8/layout/hChevron3"/>
    <dgm:cxn modelId="{AEB8E5BC-5B89-BC42-A816-6B3B9BE87E4A}" type="presOf" srcId="{6032911D-0EA0-477D-AC58-34276517DD41}" destId="{A8DBBAA8-82DB-3E40-B69B-B7A28C83E77D}" srcOrd="0" destOrd="0" presId="urn:microsoft.com/office/officeart/2005/8/layout/hChevron3"/>
    <dgm:cxn modelId="{9E94738A-8AED-A147-AB36-922EE87AFD7B}" type="presParOf" srcId="{A8DBBAA8-82DB-3E40-B69B-B7A28C83E77D}" destId="{B0C8AAD4-A8FD-E04A-B12F-34AD5D66FFF0}" srcOrd="0" destOrd="0" presId="urn:microsoft.com/office/officeart/2005/8/layout/hChevron3"/>
    <dgm:cxn modelId="{57DA4435-ED2B-834D-A542-AB674E8EF41D}" type="presParOf" srcId="{A8DBBAA8-82DB-3E40-B69B-B7A28C83E77D}" destId="{BA759988-76BC-2246-85DB-02CD87EF5481}" srcOrd="1" destOrd="0" presId="urn:microsoft.com/office/officeart/2005/8/layout/hChevron3"/>
    <dgm:cxn modelId="{35DE76C5-F610-C340-8AA2-523BF1D547A7}" type="presParOf" srcId="{A8DBBAA8-82DB-3E40-B69B-B7A28C83E77D}" destId="{2D5E725D-5A7A-B44E-BBCA-CED1B93E0549}" srcOrd="2" destOrd="0" presId="urn:microsoft.com/office/officeart/2005/8/layout/hChevron3"/>
    <dgm:cxn modelId="{1D44AA13-62CB-694E-8DB0-2B6299865DC6}" type="presParOf" srcId="{A8DBBAA8-82DB-3E40-B69B-B7A28C83E77D}" destId="{FAF27042-3091-A948-8023-75494D16A049}" srcOrd="3" destOrd="0" presId="urn:microsoft.com/office/officeart/2005/8/layout/hChevron3"/>
    <dgm:cxn modelId="{F7A248C8-02E5-424A-AA2F-43B7443AA7BE}" type="presParOf" srcId="{A8DBBAA8-82DB-3E40-B69B-B7A28C83E77D}" destId="{A53A7629-7981-CA40-9734-A584C52F93A4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8AAD4-A8FD-E04A-B12F-34AD5D66FFF0}">
      <dsp:nvSpPr>
        <dsp:cNvPr id="0" name=""/>
        <dsp:cNvSpPr/>
      </dsp:nvSpPr>
      <dsp:spPr>
        <a:xfrm>
          <a:off x="4621" y="159080"/>
          <a:ext cx="4040906" cy="161636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KRT-232</a:t>
          </a:r>
          <a:r>
            <a:rPr lang="en-US" sz="1700" kern="1200" dirty="0"/>
            <a:t> showed its promising novel cancer therapy</a:t>
          </a:r>
        </a:p>
      </dsp:txBody>
      <dsp:txXfrm>
        <a:off x="4621" y="159080"/>
        <a:ext cx="3636816" cy="1616362"/>
      </dsp:txXfrm>
    </dsp:sp>
    <dsp:sp modelId="{2D5E725D-5A7A-B44E-BBCA-CED1B93E0549}">
      <dsp:nvSpPr>
        <dsp:cNvPr id="0" name=""/>
        <dsp:cNvSpPr/>
      </dsp:nvSpPr>
      <dsp:spPr>
        <a:xfrm>
          <a:off x="3237346" y="159080"/>
          <a:ext cx="4040906" cy="1616362"/>
        </a:xfrm>
        <a:prstGeom prst="chevron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However, some patients fully responded to this drug while others didn’t have any improvements. </a:t>
          </a:r>
        </a:p>
      </dsp:txBody>
      <dsp:txXfrm>
        <a:off x="4045527" y="159080"/>
        <a:ext cx="2424544" cy="1616362"/>
      </dsp:txXfrm>
    </dsp:sp>
    <dsp:sp modelId="{A53A7629-7981-CA40-9734-A584C52F93A4}">
      <dsp:nvSpPr>
        <dsp:cNvPr id="0" name=""/>
        <dsp:cNvSpPr/>
      </dsp:nvSpPr>
      <dsp:spPr>
        <a:xfrm>
          <a:off x="6470072" y="159080"/>
          <a:ext cx="4040906" cy="1616362"/>
        </a:xfrm>
        <a:prstGeom prst="chevron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Further studies have found there is a relationship between the treatment outcome and MIC-1 concentration in response to the drug</a:t>
          </a:r>
        </a:p>
      </dsp:txBody>
      <dsp:txXfrm>
        <a:off x="7278253" y="159080"/>
        <a:ext cx="2424544" cy="1616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CC417-AB5D-EB4E-8BE8-E8D3F0F728D2}" type="datetimeFigureOut">
              <a:rPr lang="en-US" smtClean="0"/>
              <a:t>6/24/25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286FC-E5DB-2945-B692-01093D7DE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88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FA28D7-6257-44FC-9E94-A516A3E751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286FC-E5DB-2945-B692-01093D7DE3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05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8C17-4239-F721-018F-5ECDD6CD0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80BD2-0E84-E1B1-1FC3-9E38C389E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55358-2293-D098-B44D-9F88B61FF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122E-608D-BC41-9F86-F86A852F6B7E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F0C3A-ABA4-86F6-A8D4-43163A1DA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1C8EE-B7FD-FB32-C679-50D99258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E25FD-4AAC-0E40-905E-6B7503A4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8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3E76-93B3-9877-6F6D-F8107262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B2EA58-E3A4-348F-48E4-A5E787D83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DAA1C-2B87-EFB0-03EC-FD46C3C0D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122E-608D-BC41-9F86-F86A852F6B7E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EC29F-D962-5927-E136-01823772B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0C984-A23A-4A97-D859-FE171921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E25FD-4AAC-0E40-905E-6B7503A4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0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330649-F1A0-607C-3C0C-C7B2618592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FD2FCF-50CE-9C21-6235-44404DE36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8CF32-EED9-57D7-FCC8-59CC2764F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122E-608D-BC41-9F86-F86A852F6B7E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98B9D-0E6E-9BF4-98B6-657F9915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C9CD0-434B-CF72-B901-B523E6917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E25FD-4AAC-0E40-905E-6B7503A4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72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0F582B4-DF70-1310-7B29-AF4E03462F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6A8A4839-50DA-4F14-3294-1ACEA0983E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2201" y="3648223"/>
            <a:ext cx="9058447" cy="112817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8000" b="1" i="0">
                <a:solidFill>
                  <a:schemeClr val="tx1"/>
                </a:solidFill>
                <a:latin typeface="Buckeye Serif 2 Black" pitchFamily="2" charset="77"/>
                <a:ea typeface="Buckeye Serif 2 Black" pitchFamily="2" charset="77"/>
              </a:defRPr>
            </a:lvl1pPr>
            <a:lvl2pPr marL="457200" indent="0">
              <a:buNone/>
              <a:defRPr b="1">
                <a:latin typeface="Buckeye Serif 2" pitchFamily="2" charset="77"/>
                <a:ea typeface="Buckeye Serif 2" pitchFamily="2" charset="77"/>
              </a:defRPr>
            </a:lvl2pPr>
            <a:lvl3pPr marL="914400" indent="0">
              <a:buNone/>
              <a:defRPr b="1">
                <a:latin typeface="Buckeye Serif 2" pitchFamily="2" charset="77"/>
                <a:ea typeface="Buckeye Serif 2" pitchFamily="2" charset="77"/>
              </a:defRPr>
            </a:lvl3pPr>
            <a:lvl4pPr marL="1371600" indent="0">
              <a:buNone/>
              <a:defRPr b="1">
                <a:latin typeface="Buckeye Serif 2" pitchFamily="2" charset="77"/>
                <a:ea typeface="Buckeye Serif 2" pitchFamily="2" charset="77"/>
              </a:defRPr>
            </a:lvl4pPr>
            <a:lvl5pPr marL="1828800" indent="0">
              <a:buNone/>
              <a:defRPr b="1">
                <a:latin typeface="Buckeye Serif 2" pitchFamily="2" charset="77"/>
                <a:ea typeface="Buckeye Serif 2" pitchFamily="2" charset="77"/>
              </a:defRPr>
            </a:lvl5pPr>
          </a:lstStyle>
          <a:p>
            <a:pPr lvl="0"/>
            <a:r>
              <a:rPr lang="en-US"/>
              <a:t>Title Goes Here 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C2121F04-635F-A0A8-BCBF-485DB1B334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2203" y="4776396"/>
            <a:ext cx="6496597" cy="1755033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latin typeface="Buckeye Serif 2" pitchFamily="2" charset="77"/>
                <a:ea typeface="Buckeye Serif 2" pitchFamily="2" charset="77"/>
              </a:defRPr>
            </a:lvl1pPr>
            <a:lvl2pPr marL="457200" indent="0">
              <a:buNone/>
              <a:defRPr sz="1800">
                <a:latin typeface="Buckeye Serif 2" pitchFamily="2" charset="77"/>
                <a:ea typeface="Buckeye Serif 2" pitchFamily="2" charset="77"/>
              </a:defRPr>
            </a:lvl2pPr>
            <a:lvl3pPr marL="914400" indent="0">
              <a:buNone/>
              <a:defRPr sz="1800">
                <a:latin typeface="Buckeye Serif 2" pitchFamily="2" charset="77"/>
                <a:ea typeface="Buckeye Serif 2" pitchFamily="2" charset="77"/>
              </a:defRPr>
            </a:lvl3pPr>
            <a:lvl4pPr marL="1371600" indent="0">
              <a:buNone/>
              <a:defRPr sz="1800">
                <a:latin typeface="Buckeye Serif 2" pitchFamily="2" charset="77"/>
                <a:ea typeface="Buckeye Serif 2" pitchFamily="2" charset="77"/>
              </a:defRPr>
            </a:lvl4pPr>
            <a:lvl5pPr marL="1828800" indent="0">
              <a:buNone/>
              <a:defRPr sz="1800">
                <a:latin typeface="Buckeye Serif 2" pitchFamily="2" charset="77"/>
                <a:ea typeface="Buckeye Serif 2" pitchFamily="2" charset="77"/>
              </a:defRPr>
            </a:lvl5pPr>
          </a:lstStyle>
          <a:p>
            <a:pPr lvl="0"/>
            <a:r>
              <a:rPr lang="en-US"/>
              <a:t>Supporting informative text can go here.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04158C4-09FA-17EA-8EFD-9AB25D1CF0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3129" y="5012196"/>
            <a:ext cx="253676" cy="243919"/>
          </a:xfrm>
          <a:prstGeom prst="rect">
            <a:avLst/>
          </a:prstGeom>
        </p:spPr>
      </p:pic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80D3415D-EC1C-854B-A67A-015AD01F79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5833" y="5007687"/>
            <a:ext cx="1910486" cy="265735"/>
          </a:xfrm>
        </p:spPr>
        <p:txBody>
          <a:bodyPr>
            <a:noAutofit/>
          </a:bodyPr>
          <a:lstStyle>
            <a:lvl1pPr marL="0" indent="0" algn="l">
              <a:buNone/>
              <a:defRPr sz="1600" b="1" i="0">
                <a:latin typeface="Buckeye Sans 2" pitchFamily="2" charset="77"/>
                <a:ea typeface="Buckeye Serif 2" pitchFamily="2" charset="77"/>
              </a:defRPr>
            </a:lvl1pPr>
            <a:lvl2pPr marL="457200" indent="0">
              <a:buNone/>
              <a:defRPr sz="1800">
                <a:latin typeface="Buckeye Serif 2" pitchFamily="2" charset="77"/>
                <a:ea typeface="Buckeye Serif 2" pitchFamily="2" charset="77"/>
              </a:defRPr>
            </a:lvl2pPr>
            <a:lvl3pPr marL="914400" indent="0">
              <a:buNone/>
              <a:defRPr sz="1800">
                <a:latin typeface="Buckeye Serif 2" pitchFamily="2" charset="77"/>
                <a:ea typeface="Buckeye Serif 2" pitchFamily="2" charset="77"/>
              </a:defRPr>
            </a:lvl3pPr>
            <a:lvl4pPr marL="1371600" indent="0">
              <a:buNone/>
              <a:defRPr sz="1800">
                <a:latin typeface="Buckeye Serif 2" pitchFamily="2" charset="77"/>
                <a:ea typeface="Buckeye Serif 2" pitchFamily="2" charset="77"/>
              </a:defRPr>
            </a:lvl4pPr>
            <a:lvl5pPr marL="1828800" indent="0">
              <a:buNone/>
              <a:defRPr sz="1800">
                <a:latin typeface="Buckeye Serif 2" pitchFamily="2" charset="77"/>
                <a:ea typeface="Buckeye Serif 2" pitchFamily="2" charset="77"/>
              </a:defRPr>
            </a:lvl5pPr>
          </a:lstStyle>
          <a:p>
            <a:pPr lvl="0"/>
            <a:r>
              <a:rPr lang="en-US"/>
              <a:t>Month Day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1EE5F38B-C2EF-D398-229D-FB6F5F90EE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5833" y="5223868"/>
            <a:ext cx="1910486" cy="265735"/>
          </a:xfrm>
        </p:spPr>
        <p:txBody>
          <a:bodyPr>
            <a:noAutofit/>
          </a:bodyPr>
          <a:lstStyle>
            <a:lvl1pPr marL="0" indent="0" algn="l">
              <a:buNone/>
              <a:defRPr sz="1600" b="1" i="0">
                <a:latin typeface="Buckeye Sans 2" pitchFamily="2" charset="77"/>
                <a:ea typeface="Buckeye Serif 2" pitchFamily="2" charset="77"/>
              </a:defRPr>
            </a:lvl1pPr>
            <a:lvl2pPr marL="457200" indent="0">
              <a:buNone/>
              <a:defRPr sz="1800">
                <a:latin typeface="Buckeye Serif 2" pitchFamily="2" charset="77"/>
                <a:ea typeface="Buckeye Serif 2" pitchFamily="2" charset="77"/>
              </a:defRPr>
            </a:lvl2pPr>
            <a:lvl3pPr marL="914400" indent="0">
              <a:buNone/>
              <a:defRPr sz="1800">
                <a:latin typeface="Buckeye Serif 2" pitchFamily="2" charset="77"/>
                <a:ea typeface="Buckeye Serif 2" pitchFamily="2" charset="77"/>
              </a:defRPr>
            </a:lvl3pPr>
            <a:lvl4pPr marL="1371600" indent="0">
              <a:buNone/>
              <a:defRPr sz="1800">
                <a:latin typeface="Buckeye Serif 2" pitchFamily="2" charset="77"/>
                <a:ea typeface="Buckeye Serif 2" pitchFamily="2" charset="77"/>
              </a:defRPr>
            </a:lvl4pPr>
            <a:lvl5pPr marL="1828800" indent="0">
              <a:buNone/>
              <a:defRPr sz="1800">
                <a:latin typeface="Buckeye Serif 2" pitchFamily="2" charset="77"/>
                <a:ea typeface="Buckeye Serif 2" pitchFamily="2" charset="77"/>
              </a:defRPr>
            </a:lvl5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78514BA8-F06D-3A3E-7EA4-EE675FEBC4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75833" y="5459390"/>
            <a:ext cx="1910486" cy="265735"/>
          </a:xfrm>
        </p:spPr>
        <p:txBody>
          <a:bodyPr>
            <a:noAutofit/>
          </a:bodyPr>
          <a:lstStyle>
            <a:lvl1pPr marL="0" indent="0" algn="l">
              <a:buNone/>
              <a:defRPr sz="1200" b="0" i="0">
                <a:latin typeface="Buckeye Sans 2" pitchFamily="2" charset="77"/>
                <a:ea typeface="Buckeye Serif 2" pitchFamily="2" charset="77"/>
              </a:defRPr>
            </a:lvl1pPr>
            <a:lvl2pPr marL="457200" indent="0">
              <a:buNone/>
              <a:defRPr sz="1800">
                <a:latin typeface="Buckeye Serif 2" pitchFamily="2" charset="77"/>
                <a:ea typeface="Buckeye Serif 2" pitchFamily="2" charset="77"/>
              </a:defRPr>
            </a:lvl2pPr>
            <a:lvl3pPr marL="914400" indent="0">
              <a:buNone/>
              <a:defRPr sz="1800">
                <a:latin typeface="Buckeye Serif 2" pitchFamily="2" charset="77"/>
                <a:ea typeface="Buckeye Serif 2" pitchFamily="2" charset="77"/>
              </a:defRPr>
            </a:lvl3pPr>
            <a:lvl4pPr marL="1371600" indent="0">
              <a:buNone/>
              <a:defRPr sz="1800">
                <a:latin typeface="Buckeye Serif 2" pitchFamily="2" charset="77"/>
                <a:ea typeface="Buckeye Serif 2" pitchFamily="2" charset="77"/>
              </a:defRPr>
            </a:lvl4pPr>
            <a:lvl5pPr marL="1828800" indent="0">
              <a:buNone/>
              <a:defRPr sz="1800">
                <a:latin typeface="Buckeye Serif 2" pitchFamily="2" charset="77"/>
                <a:ea typeface="Buckeye Serif 2" pitchFamily="2" charset="77"/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6C63F-4A34-C4E9-CFA4-64C650321E6A}"/>
              </a:ext>
            </a:extLst>
          </p:cNvPr>
          <p:cNvSpPr txBox="1"/>
          <p:nvPr userDrawn="1"/>
        </p:nvSpPr>
        <p:spPr>
          <a:xfrm>
            <a:off x="412201" y="3371224"/>
            <a:ext cx="3720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pc="300">
                <a:solidFill>
                  <a:schemeClr val="accent1"/>
                </a:solidFill>
                <a:latin typeface="Buckeye Sans 2" pitchFamily="2" charset="77"/>
              </a:rPr>
              <a:t>COLLEGE OF PHARMACY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AB4CFE-CD10-F38C-8772-C1AB6D0B4558}"/>
              </a:ext>
            </a:extLst>
          </p:cNvPr>
          <p:cNvCxnSpPr/>
          <p:nvPr userDrawn="1"/>
        </p:nvCxnSpPr>
        <p:spPr>
          <a:xfrm>
            <a:off x="6908800" y="4879900"/>
            <a:ext cx="0" cy="1574800"/>
          </a:xfrm>
          <a:prstGeom prst="line">
            <a:avLst/>
          </a:prstGeom>
          <a:ln w="254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76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7F101-079A-6242-7822-BA2D138E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6F4D-0877-E98E-F805-250A2378E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76BEF-208A-5A66-0277-335220FC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122E-608D-BC41-9F86-F86A852F6B7E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9CC3D-D304-B845-9A3C-0B547AC61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E8806-09D0-016F-1896-17776E9A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E25FD-4AAC-0E40-905E-6B7503A4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2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7D3F-A901-CB7D-B9AE-B098D96A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318F4-ABF4-7546-490A-6CA29A64D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C6B26-A1C8-08FB-1507-A4F3D27F2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122E-608D-BC41-9F86-F86A852F6B7E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1A398-2D72-9E39-59F7-7D6AE975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EBB78-B24C-AF4B-E0F7-80E20E1F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E25FD-4AAC-0E40-905E-6B7503A4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6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B00A-039B-C54F-3DEB-2AB43D2B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2D4C4-09FD-9F25-069C-ED251D1D3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1B26C-4C71-BCFB-FF30-F2EDF7AD3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0DDC4-2A54-4889-E4CC-032E0A6CB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122E-608D-BC41-9F86-F86A852F6B7E}" type="datetimeFigureOut">
              <a:rPr lang="en-US" smtClean="0"/>
              <a:t>6/24/25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B9E4A-97A1-8D6A-195D-2A6B2C1F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EDE8E-814F-9C88-187C-B548B736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E25FD-4AAC-0E40-905E-6B7503A4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84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8DC2-131B-EBEB-AAA3-7322AAFE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49576-AF91-9AC0-6225-3FE326801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013EE-ED7C-F329-4B39-AD28065BC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DB07C5-B718-B18A-EA2A-7156334E0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AB141-0158-D21C-DB67-62CD28319C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C7E811-5D24-06F6-6543-632041691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122E-608D-BC41-9F86-F86A852F6B7E}" type="datetimeFigureOut">
              <a:rPr lang="en-US" smtClean="0"/>
              <a:t>6/24/25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71EE03-7DA3-007D-EE63-319BFCA6B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C546D-9E2E-5125-FD2C-3951EBD8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E25FD-4AAC-0E40-905E-6B7503A4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1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14794-7E2A-ADA8-3079-A1F999DFB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769861-3BBA-ABFD-4283-DB9182CF3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122E-608D-BC41-9F86-F86A852F6B7E}" type="datetimeFigureOut">
              <a:rPr lang="en-US" smtClean="0"/>
              <a:t>6/24/25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CF794-5DD5-4EA2-F108-7B7DD5901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27ABC-24A9-2379-6312-001F7D74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E25FD-4AAC-0E40-905E-6B7503A4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92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310835-5CD5-D191-04C8-4E92D5ECD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122E-608D-BC41-9F86-F86A852F6B7E}" type="datetimeFigureOut">
              <a:rPr lang="en-US" smtClean="0"/>
              <a:t>6/24/25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F0A632-568E-F6AD-40E7-2D35803CB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A898-D239-5580-A39F-3047E1B1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E25FD-4AAC-0E40-905E-6B7503A4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54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CFED-A257-DC9A-09D8-8B02ED57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20F9A-22DB-3B2C-CBC6-28F56B12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EA36D-DB74-E60B-DCA4-A8261465C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9ABD4-92E4-B99A-2D74-0167D036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122E-608D-BC41-9F86-F86A852F6B7E}" type="datetimeFigureOut">
              <a:rPr lang="en-US" smtClean="0"/>
              <a:t>6/24/25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E80D5-728C-4A5B-C9D9-D32A8E852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EABE9-794E-E082-3C85-2BEBA00D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E25FD-4AAC-0E40-905E-6B7503A4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46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B1CE-5ED2-74A7-21CE-1E4FED14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AFC78D-C537-B37D-CC93-1A2F934E5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CA642-2470-C110-8F4B-66E71BA6C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3DC95-EC4F-3893-E04D-8939BB24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9122E-608D-BC41-9F86-F86A852F6B7E}" type="datetimeFigureOut">
              <a:rPr lang="en-US" smtClean="0"/>
              <a:t>6/24/25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C0386-E525-BC41-A297-6196B1984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C247F-076B-EC06-5132-23051C7D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E25FD-4AAC-0E40-905E-6B7503A4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45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2BC158-4855-0729-FE9C-966EE0366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34007-9792-109C-ECB8-9147429C0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3589F-5751-FC69-2DCF-D88A65F54B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99122E-608D-BC41-9F86-F86A852F6B7E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B473C-4970-71B3-20CC-C1542C54E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E5A5C-7238-D945-3B31-C97E6A9E5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4E25FD-4AAC-0E40-905E-6B7503A4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64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vp.boehringer-ingelheim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nQue97/2025-CaBi-DS-Camp" TargetMode="External"/><Relationship Id="rId2" Type="http://schemas.openxmlformats.org/officeDocument/2006/relationships/hyperlink" Target="https://posit.cloud/content/1046954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07C553-FFA4-4020-9974-8DD6AACABB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4145" y="4849091"/>
            <a:ext cx="175491" cy="1708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E75347-B294-EA7B-17C3-B32CE1CE95BA}"/>
              </a:ext>
            </a:extLst>
          </p:cNvPr>
          <p:cNvSpPr/>
          <p:nvPr/>
        </p:nvSpPr>
        <p:spPr>
          <a:xfrm>
            <a:off x="7019636" y="5007687"/>
            <a:ext cx="356197" cy="265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592687-2E10-EE54-3B77-E863C1EDF0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2201" y="3802344"/>
            <a:ext cx="10546744" cy="1273858"/>
          </a:xfrm>
        </p:spPr>
        <p:txBody>
          <a:bodyPr/>
          <a:lstStyle/>
          <a:p>
            <a:r>
              <a:rPr lang="en-US" sz="3200" dirty="0"/>
              <a:t>Applying Data Science into PK/PD Concepts for Individualized Therapy</a:t>
            </a:r>
            <a:endParaRPr lang="en-US" sz="3200" dirty="0">
              <a:latin typeface="Buckeye Serif 2 Black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0DBB5-DE85-C7EE-0CA0-A23A68627D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7088" y="5144092"/>
            <a:ext cx="8270553" cy="57585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latin typeface="+mn-lt"/>
              </a:rPr>
              <a:t>Cancer Bioinformatics Data Science Bootcamp, 2025</a:t>
            </a:r>
            <a:endParaRPr lang="en-US" sz="2400" dirty="0">
              <a:latin typeface="+mn-lt"/>
              <a:cs typeface="Calibri"/>
            </a:endParaRPr>
          </a:p>
        </p:txBody>
      </p:sp>
      <p:pic>
        <p:nvPicPr>
          <p:cNvPr id="5" name="Picture 2" descr="RXinsider | Case Study | The Ohio State University College ...">
            <a:extLst>
              <a:ext uri="{FF2B5EF4-FFF2-40B4-BE49-F238E27FC236}">
                <a16:creationId xmlns:a16="http://schemas.microsoft.com/office/drawing/2014/main" id="{6A77D2DC-C4CA-7AE0-8AE6-20B6A886F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8" y="6119731"/>
            <a:ext cx="2203617" cy="73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458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D27876-614E-CCD5-5142-A650DBF0B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8D347-D6E0-3AFB-B1D6-B30F22229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40" y="5137536"/>
            <a:ext cx="8203720" cy="7321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/>
              <a:t>Check this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7987D-8866-7C89-24C3-FDBD8FFC4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916" y="5914356"/>
            <a:ext cx="8202168" cy="48152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https://mvp.boehringer-ingelheim.com/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159F5-8599-A9ED-3171-F92BFBFE8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140" y="774118"/>
            <a:ext cx="8202169" cy="385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44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119AD-D23E-BF85-14EC-ECD4A489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gold and we have mining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9EE43-65CE-DA26-1193-7FE7C0BEA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85453" cy="4351338"/>
          </a:xfrm>
        </p:spPr>
        <p:txBody>
          <a:bodyPr/>
          <a:lstStyle/>
          <a:p>
            <a:r>
              <a:rPr lang="en-US" dirty="0"/>
              <a:t>From clinical trials and animal studies, we get numerous samples across individuals </a:t>
            </a:r>
            <a:r>
              <a:rPr lang="en-US" b="1" dirty="0"/>
              <a:t>(Data)</a:t>
            </a:r>
          </a:p>
          <a:p>
            <a:r>
              <a:rPr lang="en-US" dirty="0"/>
              <a:t>We turn data into PK/PD knowledge (i.e. Volume, Clearance) -&gt; </a:t>
            </a:r>
            <a:r>
              <a:rPr lang="en-US" b="1" dirty="0"/>
              <a:t>Clinical Pharmacology/Pharmacometrics</a:t>
            </a:r>
          </a:p>
          <a:p>
            <a:r>
              <a:rPr lang="en-US" dirty="0"/>
              <a:t>With the help from data science tools (</a:t>
            </a:r>
            <a:r>
              <a:rPr lang="en-US" dirty="0" err="1"/>
              <a:t>RStats</a:t>
            </a:r>
            <a:r>
              <a:rPr lang="en-US" dirty="0"/>
              <a:t>), we </a:t>
            </a:r>
            <a:r>
              <a:rPr lang="en-US" b="1" dirty="0"/>
              <a:t>visualize</a:t>
            </a:r>
            <a:r>
              <a:rPr lang="en-US" dirty="0"/>
              <a:t> and </a:t>
            </a:r>
            <a:r>
              <a:rPr lang="en-US" b="1" dirty="0"/>
              <a:t>analyze</a:t>
            </a:r>
            <a:r>
              <a:rPr lang="en-US" dirty="0"/>
              <a:t> to make </a:t>
            </a:r>
            <a:r>
              <a:rPr lang="en-US" b="1" dirty="0"/>
              <a:t>scientific/clinical decisions (Data Science)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C03A88-8599-703A-60F6-3A7644984A1D}"/>
              </a:ext>
            </a:extLst>
          </p:cNvPr>
          <p:cNvGrpSpPr/>
          <p:nvPr/>
        </p:nvGrpSpPr>
        <p:grpSpPr>
          <a:xfrm>
            <a:off x="2640220" y="4854011"/>
            <a:ext cx="6911559" cy="1937967"/>
            <a:chOff x="2690353" y="4854011"/>
            <a:chExt cx="6911559" cy="1937967"/>
          </a:xfrm>
        </p:grpSpPr>
        <p:pic>
          <p:nvPicPr>
            <p:cNvPr id="6146" name="Picture 2" descr="R (programming language) - Wikipedia">
              <a:extLst>
                <a:ext uri="{FF2B5EF4-FFF2-40B4-BE49-F238E27FC236}">
                  <a16:creationId xmlns:a16="http://schemas.microsoft.com/office/drawing/2014/main" id="{2D84789A-67E0-8B38-6CA4-E91478A867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363" y="4854011"/>
              <a:ext cx="2363549" cy="183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Mining tool hi-res stock photography and images - Alamy">
              <a:extLst>
                <a:ext uri="{FF2B5EF4-FFF2-40B4-BE49-F238E27FC236}">
                  <a16:creationId xmlns:a16="http://schemas.microsoft.com/office/drawing/2014/main" id="{B7733BE6-752C-7018-7CC8-0F5F015C96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649"/>
            <a:stretch>
              <a:fillRect/>
            </a:stretch>
          </p:blipFill>
          <p:spPr bwMode="auto">
            <a:xfrm>
              <a:off x="2690353" y="4854011"/>
              <a:ext cx="2028339" cy="1937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Equal 3">
              <a:extLst>
                <a:ext uri="{FF2B5EF4-FFF2-40B4-BE49-F238E27FC236}">
                  <a16:creationId xmlns:a16="http://schemas.microsoft.com/office/drawing/2014/main" id="{E2CA2718-8FBC-FA26-AB9C-490EE124C5AC}"/>
                </a:ext>
              </a:extLst>
            </p:cNvPr>
            <p:cNvSpPr/>
            <p:nvPr/>
          </p:nvSpPr>
          <p:spPr>
            <a:xfrm>
              <a:off x="5358213" y="5315484"/>
              <a:ext cx="1307507" cy="1042587"/>
            </a:xfrm>
            <a:prstGeom prst="mathEqual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150" name="Picture 6" descr="Gold - Wikipedia">
            <a:extLst>
              <a:ext uri="{FF2B5EF4-FFF2-40B4-BE49-F238E27FC236}">
                <a16:creationId xmlns:a16="http://schemas.microsoft.com/office/drawing/2014/main" id="{C843A507-8B10-AA63-25AB-E812AF51F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662" y="50793"/>
            <a:ext cx="1521982" cy="195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59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ED649-9EB7-89A8-41C4-0EAB09C8E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3074-9410-0526-5797-77FECBAF0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34240"/>
            <a:ext cx="9144000" cy="1209230"/>
          </a:xfrm>
        </p:spPr>
        <p:txBody>
          <a:bodyPr>
            <a:normAutofit/>
          </a:bodyPr>
          <a:lstStyle/>
          <a:p>
            <a:r>
              <a:rPr lang="en-US" dirty="0"/>
              <a:t>Hands-on activity - Part 1</a:t>
            </a:r>
          </a:p>
        </p:txBody>
      </p:sp>
    </p:spTree>
    <p:extLst>
      <p:ext uri="{BB962C8B-B14F-4D97-AF65-F5344CB8AC3E}">
        <p14:creationId xmlns:p14="http://schemas.microsoft.com/office/powerpoint/2010/main" val="2374403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04A55-A18B-6729-8EAD-CADA414DF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Pharmacodynamics (PD) – Tomorrow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ACDC6E47-DBD1-BDEA-AFDE-A112F0D0C4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54" y="1955608"/>
            <a:ext cx="70152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EEFF33-CB20-DDC1-CBA4-02D46061FC8C}"/>
              </a:ext>
            </a:extLst>
          </p:cNvPr>
          <p:cNvSpPr txBox="1"/>
          <p:nvPr/>
        </p:nvSpPr>
        <p:spPr>
          <a:xfrm>
            <a:off x="838200" y="1955608"/>
            <a:ext cx="37508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 - The drug works in our body</a:t>
            </a:r>
          </a:p>
          <a:p>
            <a:endParaRPr lang="en-US" dirty="0"/>
          </a:p>
          <a:p>
            <a:r>
              <a:rPr lang="en-US" dirty="0"/>
              <a:t>This could be characterized by response (measurement) over time</a:t>
            </a:r>
          </a:p>
          <a:p>
            <a:endParaRPr lang="en-US" dirty="0"/>
          </a:p>
          <a:p>
            <a:r>
              <a:rPr lang="en-US" dirty="0"/>
              <a:t>For example: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Tylenol -&gt; How long does it takes to decrease the body temperature? (30 mins? 1 hour? Day?)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Blood pressure meds -&gt; How much does the drug decrease the blood pressure (Decrease by 10/5? 20/10? 30/20?)   </a:t>
            </a:r>
          </a:p>
        </p:txBody>
      </p:sp>
    </p:spTree>
    <p:extLst>
      <p:ext uri="{BB962C8B-B14F-4D97-AF65-F5344CB8AC3E}">
        <p14:creationId xmlns:p14="http://schemas.microsoft.com/office/powerpoint/2010/main" val="902879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6F20A-6684-4610-9886-13A19399D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FF13-B455-6655-884B-8833D3420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07486"/>
            <a:ext cx="9144000" cy="1500492"/>
          </a:xfrm>
        </p:spPr>
        <p:txBody>
          <a:bodyPr>
            <a:normAutofit/>
          </a:bodyPr>
          <a:lstStyle/>
          <a:p>
            <a:r>
              <a:rPr lang="en-US" dirty="0"/>
              <a:t>Before we start: Questions?</a:t>
            </a:r>
          </a:p>
        </p:txBody>
      </p:sp>
    </p:spTree>
    <p:extLst>
      <p:ext uri="{BB962C8B-B14F-4D97-AF65-F5344CB8AC3E}">
        <p14:creationId xmlns:p14="http://schemas.microsoft.com/office/powerpoint/2010/main" val="355583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3C73F-4962-F5B7-BD87-47F42360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A14A9-3775-CFBA-C661-999008EDE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79661"/>
          </a:xfrm>
        </p:spPr>
        <p:txBody>
          <a:bodyPr/>
          <a:lstStyle/>
          <a:p>
            <a:r>
              <a:rPr lang="en-US" dirty="0"/>
              <a:t>Visualization is a powerful tool to interpret the data and aid in decision making for data scientists.</a:t>
            </a:r>
          </a:p>
          <a:p>
            <a:r>
              <a:rPr lang="en-US" dirty="0"/>
              <a:t>There are always uncertainties in the data collected so we do our best to deal with this in data analysis.</a:t>
            </a:r>
          </a:p>
          <a:p>
            <a:r>
              <a:rPr lang="en-US" dirty="0"/>
              <a:t>It is important to define the PK/PD relationship in drug discovery to have confidence in the drug</a:t>
            </a:r>
          </a:p>
        </p:txBody>
      </p:sp>
    </p:spTree>
    <p:extLst>
      <p:ext uri="{BB962C8B-B14F-4D97-AF65-F5344CB8AC3E}">
        <p14:creationId xmlns:p14="http://schemas.microsoft.com/office/powerpoint/2010/main" val="2007431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9EE4E-0A03-0A95-864F-A4A22676E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6CC7-45B0-041C-9A7F-67F7209084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239" y="2196269"/>
            <a:ext cx="9303521" cy="252990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2 – Obtaining individual PK profiles and identifying demographic factors driving PK</a:t>
            </a:r>
          </a:p>
        </p:txBody>
      </p:sp>
    </p:spTree>
    <p:extLst>
      <p:ext uri="{BB962C8B-B14F-4D97-AF65-F5344CB8AC3E}">
        <p14:creationId xmlns:p14="http://schemas.microsoft.com/office/powerpoint/2010/main" val="329998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69B7B-D3C4-0E8B-C78C-3ADA16957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44007"/>
            <a:ext cx="5130126" cy="1360728"/>
          </a:xfrm>
        </p:spPr>
        <p:txBody>
          <a:bodyPr anchor="b">
            <a:normAutofit/>
          </a:bodyPr>
          <a:lstStyle/>
          <a:p>
            <a:r>
              <a:rPr lang="en-US" dirty="0"/>
              <a:t>Looking Back at What We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D1012-663D-175E-25BB-6A3854650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99534"/>
            <a:ext cx="4621553" cy="3555049"/>
          </a:xfrm>
        </p:spPr>
        <p:txBody>
          <a:bodyPr>
            <a:normAutofit/>
          </a:bodyPr>
          <a:lstStyle/>
          <a:p>
            <a:r>
              <a:rPr lang="en-US" sz="2400" dirty="0"/>
              <a:t>Everyone’s volume(bucket size) is different</a:t>
            </a:r>
          </a:p>
          <a:p>
            <a:r>
              <a:rPr lang="en-US" sz="2400" dirty="0"/>
              <a:t>Everyone’s clearance (liver or kidney function) is different</a:t>
            </a:r>
          </a:p>
          <a:p>
            <a:r>
              <a:rPr lang="en-US" sz="2400" dirty="0"/>
              <a:t>If we know their PK profiles (V and CL) then we can answer:</a:t>
            </a:r>
          </a:p>
          <a:p>
            <a:pPr lvl="1"/>
            <a:r>
              <a:rPr lang="en-US" dirty="0"/>
              <a:t>How much/How often/How long to make sure we place in therapeutic window?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651B51E-8D38-525F-7FAA-3F25357B7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7945" y="2195189"/>
            <a:ext cx="5837780" cy="436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91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24AD-710B-C8FB-6DFE-7B7C2636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79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Real World Case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A5EA6BED-4CE9-EC87-3E1F-33D8EDC352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1257629"/>
              </p:ext>
            </p:extLst>
          </p:nvPr>
        </p:nvGraphicFramePr>
        <p:xfrm>
          <a:off x="915111" y="1132314"/>
          <a:ext cx="10515600" cy="1934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044EF1-AF84-0373-2A88-9D20DB01683B}"/>
              </a:ext>
            </a:extLst>
          </p:cNvPr>
          <p:cNvSpPr txBox="1"/>
          <p:nvPr/>
        </p:nvSpPr>
        <p:spPr>
          <a:xfrm>
            <a:off x="915111" y="302419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Macrophage Inhibitory Cytokine-1 (MIC-1) is a response measure to KRT-232 drug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CCA56E-1D80-7348-0D9F-D681E68CF353}"/>
              </a:ext>
            </a:extLst>
          </p:cNvPr>
          <p:cNvSpPr/>
          <p:nvPr/>
        </p:nvSpPr>
        <p:spPr>
          <a:xfrm>
            <a:off x="1076770" y="3862409"/>
            <a:ext cx="1862984" cy="9571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KRT-232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67053-E113-7D15-FAFF-B01529BEFD8B}"/>
              </a:ext>
            </a:extLst>
          </p:cNvPr>
          <p:cNvSpPr/>
          <p:nvPr/>
        </p:nvSpPr>
        <p:spPr>
          <a:xfrm>
            <a:off x="4805584" y="3877429"/>
            <a:ext cx="1862984" cy="9571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4A5212-C5EF-D0D8-A792-62BA4F2708F8}"/>
              </a:ext>
            </a:extLst>
          </p:cNvPr>
          <p:cNvSpPr/>
          <p:nvPr/>
        </p:nvSpPr>
        <p:spPr>
          <a:xfrm>
            <a:off x="8534398" y="3873027"/>
            <a:ext cx="1862984" cy="9571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Treatment: Success of Fail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61AB69-0DB9-7D77-BBFA-CF5F56F3B06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939754" y="4340974"/>
            <a:ext cx="1865830" cy="15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5D0238-8885-859A-F236-7171425D465B}"/>
              </a:ext>
            </a:extLst>
          </p:cNvPr>
          <p:cNvCxnSpPr/>
          <p:nvPr/>
        </p:nvCxnSpPr>
        <p:spPr>
          <a:xfrm>
            <a:off x="6668568" y="4355993"/>
            <a:ext cx="1865830" cy="15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426207-DFFB-26E8-9397-31F5BFF6EA16}"/>
              </a:ext>
            </a:extLst>
          </p:cNvPr>
          <p:cNvSpPr txBox="1"/>
          <p:nvPr/>
        </p:nvSpPr>
        <p:spPr>
          <a:xfrm>
            <a:off x="1076770" y="4918128"/>
            <a:ext cx="2343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Pharmacokinetics:</a:t>
            </a:r>
            <a:br>
              <a:rPr lang="en-US" dirty="0"/>
            </a:br>
            <a:r>
              <a:rPr lang="en-US" dirty="0"/>
              <a:t>Everyone’s exposure (V, CL) is different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EFEB8-45EB-69AD-7E6C-49BC30D4ABE7}"/>
              </a:ext>
            </a:extLst>
          </p:cNvPr>
          <p:cNvSpPr txBox="1"/>
          <p:nvPr/>
        </p:nvSpPr>
        <p:spPr>
          <a:xfrm>
            <a:off x="4633827" y="4931268"/>
            <a:ext cx="3108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Pharmacodynamics:</a:t>
            </a:r>
          </a:p>
          <a:p>
            <a:r>
              <a:rPr lang="en-US" dirty="0"/>
              <a:t>MIC-1 concentration is different in response to KRT-232 exposure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EAC11A-E16F-1200-75B5-29E913F5CBD2}"/>
              </a:ext>
            </a:extLst>
          </p:cNvPr>
          <p:cNvSpPr txBox="1"/>
          <p:nvPr/>
        </p:nvSpPr>
        <p:spPr>
          <a:xfrm>
            <a:off x="8488107" y="4958717"/>
            <a:ext cx="3195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MIC-1 concentration above: 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Toxic</a:t>
            </a:r>
          </a:p>
          <a:p>
            <a:r>
              <a:rPr lang="en-US" dirty="0"/>
              <a:t>MIC-1 concentration below: 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00B0F0"/>
                </a:solidFill>
              </a:rPr>
              <a:t>No treatment effect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D6AC2C-28C2-DA15-1BC8-8FACD383AFE7}"/>
              </a:ext>
            </a:extLst>
          </p:cNvPr>
          <p:cNvSpPr txBox="1"/>
          <p:nvPr/>
        </p:nvSpPr>
        <p:spPr>
          <a:xfrm>
            <a:off x="1076770" y="6429162"/>
            <a:ext cx="9101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Goal: Find individualized dosing strategy to ensure patient safety and treatment effect</a:t>
            </a:r>
          </a:p>
        </p:txBody>
      </p:sp>
    </p:spTree>
    <p:extLst>
      <p:ext uri="{BB962C8B-B14F-4D97-AF65-F5344CB8AC3E}">
        <p14:creationId xmlns:p14="http://schemas.microsoft.com/office/powerpoint/2010/main" val="212019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/>
      <p:bldP spid="12" grpId="0"/>
      <p:bldP spid="14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07EC5-5F83-F909-6263-E709B872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KRT-232 dosing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F133-1DD3-B6A0-7B68-4F23C4556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53882"/>
          </a:xfrm>
        </p:spPr>
        <p:txBody>
          <a:bodyPr>
            <a:normAutofit/>
          </a:bodyPr>
          <a:lstStyle/>
          <a:p>
            <a:r>
              <a:rPr lang="en-US" dirty="0"/>
              <a:t>30-day treatment course</a:t>
            </a:r>
          </a:p>
          <a:p>
            <a:r>
              <a:rPr lang="en-US" dirty="0"/>
              <a:t>At Day 1, 100 Patients take KRT-232 1 tablet (60,000 </a:t>
            </a:r>
            <a:r>
              <a:rPr lang="el-GR" dirty="0">
                <a:highlight>
                  <a:srgbClr val="FFFFFF"/>
                </a:highlight>
                <a:latin typeface="Google Sans"/>
              </a:rPr>
              <a:t>μ</a:t>
            </a:r>
            <a:r>
              <a:rPr lang="en-US" dirty="0"/>
              <a:t>g -&gt; 60 mg dose) and we collected PK (Drug concentration over time) and PD (MIC-1 concentration over time) samples</a:t>
            </a:r>
          </a:p>
          <a:p>
            <a:r>
              <a:rPr lang="en-US" dirty="0"/>
              <a:t>Narrow therapeutic window (MIC-1 concentration: 100 – 200 mg/L)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Goal: Characterize individual exposure and MIC-1 response to build a dosing strategy for the next 29 days</a:t>
            </a:r>
          </a:p>
        </p:txBody>
      </p:sp>
    </p:spTree>
    <p:extLst>
      <p:ext uri="{BB962C8B-B14F-4D97-AF65-F5344CB8AC3E}">
        <p14:creationId xmlns:p14="http://schemas.microsoft.com/office/powerpoint/2010/main" val="114803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A7139-3114-8EB1-DFF6-9E533102B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76F5-32F3-4776-B3F5-FEDF5CDA3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34684-2CDC-2D72-CD06-9A96E3860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5563"/>
            <a:ext cx="10909419" cy="5263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this link for now: </a:t>
            </a:r>
            <a:r>
              <a:rPr lang="en-US" dirty="0">
                <a:hlinkClick r:id="rId2" tooltip="https://posit.cloud/content/10469544"/>
              </a:rPr>
              <a:t>https://posit.cloud/content/10469544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/>
              <a:t>You can download a copy here: </a:t>
            </a:r>
            <a:r>
              <a:rPr lang="en-US" dirty="0">
                <a:hlinkClick r:id="rId3" tooltip="https://github.com/JinQue97/2025-CaBi-DS-Camp"/>
              </a:rPr>
              <a:t>https://github.com/JinQue97/2025-CaBi-DS-Camp</a:t>
            </a:r>
            <a:endParaRPr lang="en-US" dirty="0"/>
          </a:p>
          <a:p>
            <a:pPr marL="0" indent="0" fontAlgn="base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0BA41-0897-3AD7-BC87-FC741DE4F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3317905"/>
            <a:ext cx="6529700" cy="340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17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4F159-9E2E-829F-25F1-45DA8917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BF3F-822C-7FE1-CADE-45EEEB8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093067" cy="5009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Part 2: Use KRT-232 concentration-time data to build a PK model and characterize individual exposure (KA, V, CL, etc.)</a:t>
            </a:r>
          </a:p>
          <a:p>
            <a:pPr marL="0" indent="0">
              <a:buNone/>
            </a:pPr>
            <a:r>
              <a:rPr lang="en-US" sz="2400" dirty="0"/>
              <a:t>Part 3: With individual exposures, we link the MIC-1 concentration-time data to complete the PK/PD model</a:t>
            </a:r>
          </a:p>
          <a:p>
            <a:pPr marL="0" indent="0">
              <a:buNone/>
            </a:pPr>
            <a:r>
              <a:rPr lang="en-US" sz="2400" dirty="0"/>
              <a:t>Part 4: Find individualized dosing strategy</a:t>
            </a:r>
          </a:p>
          <a:p>
            <a:pPr marL="0" indent="0">
              <a:buNone/>
            </a:pPr>
            <a:r>
              <a:rPr lang="en-US" sz="2400" dirty="0"/>
              <a:t>	4-1 We simulate the MIC-1 concentration for 30 days treatment course</a:t>
            </a:r>
          </a:p>
          <a:p>
            <a:pPr marL="0" indent="0">
              <a:buNone/>
            </a:pPr>
            <a:r>
              <a:rPr lang="en-US" sz="2400" dirty="0"/>
              <a:t>	4-2 Explore potential dosing strategies</a:t>
            </a:r>
          </a:p>
          <a:p>
            <a:pPr lvl="3">
              <a:lnSpc>
                <a:spcPct val="110000"/>
              </a:lnSpc>
            </a:pPr>
            <a:r>
              <a:rPr lang="en-US" dirty="0"/>
              <a:t>How much?</a:t>
            </a:r>
          </a:p>
          <a:p>
            <a:pPr lvl="3">
              <a:lnSpc>
                <a:spcPct val="110000"/>
              </a:lnSpc>
            </a:pPr>
            <a:r>
              <a:rPr lang="en-US" dirty="0"/>
              <a:t>How often?</a:t>
            </a:r>
          </a:p>
          <a:p>
            <a:pPr lvl="3">
              <a:lnSpc>
                <a:spcPct val="110000"/>
              </a:lnSpc>
            </a:pPr>
            <a:r>
              <a:rPr lang="en-US" dirty="0"/>
              <a:t>How long?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753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F85D-73E9-5EC4-81DB-B0A588CB6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9A6D1-1E43-8036-26B6-B40E15585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353800" cy="5094673"/>
          </a:xfrm>
        </p:spPr>
        <p:txBody>
          <a:bodyPr>
            <a:normAutofit fontScale="92500"/>
          </a:bodyPr>
          <a:lstStyle/>
          <a:p>
            <a:r>
              <a:rPr lang="en-US" dirty="0"/>
              <a:t>Model = Combination of structural (PK mathematical equations) + statistical concepts</a:t>
            </a:r>
          </a:p>
          <a:p>
            <a:r>
              <a:rPr lang="en-US" dirty="0"/>
              <a:t>KRT-232 Defined Model (PK and PD)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Defined Model + Measured data (KRT-232 / MIC-1 conc vs time) = predicted Individual parameter values (V and Cl) -&gt; </a:t>
            </a:r>
            <a:r>
              <a:rPr lang="en-US" b="1" dirty="0"/>
              <a:t>Parameter Estimation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E76E75-7F66-3F91-B5AC-01B0AAF96881}"/>
              </a:ext>
            </a:extLst>
          </p:cNvPr>
          <p:cNvGrpSpPr/>
          <p:nvPr/>
        </p:nvGrpSpPr>
        <p:grpSpPr>
          <a:xfrm>
            <a:off x="1411704" y="3016251"/>
            <a:ext cx="4684296" cy="2786492"/>
            <a:chOff x="999857" y="4153530"/>
            <a:chExt cx="4684296" cy="2743937"/>
          </a:xfrm>
        </p:grpSpPr>
        <p:pic>
          <p:nvPicPr>
            <p:cNvPr id="9218" name="Picture 2" descr="Closed form solutions for a two-compartment pharmacokinetic model – Notes  from a data witch">
              <a:extLst>
                <a:ext uri="{FF2B5EF4-FFF2-40B4-BE49-F238E27FC236}">
                  <a16:creationId xmlns:a16="http://schemas.microsoft.com/office/drawing/2014/main" id="{3E5082D1-381D-CB3D-4B2B-4F2CA27D3D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668" y="4493962"/>
              <a:ext cx="3204674" cy="2403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6B16326-B2C9-BB19-3538-CA92B2E1127B}"/>
                </a:ext>
              </a:extLst>
            </p:cNvPr>
            <p:cNvSpPr txBox="1"/>
            <p:nvPr/>
          </p:nvSpPr>
          <p:spPr>
            <a:xfrm>
              <a:off x="999857" y="4153530"/>
              <a:ext cx="4684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PK – 2 compartment with absorption model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7B037AC-F22A-164F-D385-3EB5773A5DAE}"/>
              </a:ext>
            </a:extLst>
          </p:cNvPr>
          <p:cNvGrpSpPr/>
          <p:nvPr/>
        </p:nvGrpSpPr>
        <p:grpSpPr>
          <a:xfrm>
            <a:off x="7187236" y="3016251"/>
            <a:ext cx="4387611" cy="2645028"/>
            <a:chOff x="7187236" y="3016251"/>
            <a:chExt cx="4387611" cy="2645028"/>
          </a:xfrm>
        </p:grpSpPr>
        <p:pic>
          <p:nvPicPr>
            <p:cNvPr id="6" name="Picture 4" descr="Characteristics of indirect pharmacodynamic models and applications to  clinical drug responses - Sharma - 1998 - British Journal of Clinical  Pharmacology - Wiley Online Library">
              <a:extLst>
                <a:ext uri="{FF2B5EF4-FFF2-40B4-BE49-F238E27FC236}">
                  <a16:creationId xmlns:a16="http://schemas.microsoft.com/office/drawing/2014/main" id="{CBDA211C-F91E-B16B-7A25-A6463B010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4693" y="3503426"/>
              <a:ext cx="3312696" cy="2157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A31049-FE02-42EF-62CA-C6A9B13254FB}"/>
                </a:ext>
              </a:extLst>
            </p:cNvPr>
            <p:cNvSpPr txBox="1"/>
            <p:nvPr/>
          </p:nvSpPr>
          <p:spPr>
            <a:xfrm>
              <a:off x="7187236" y="3016251"/>
              <a:ext cx="4387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PD – Indirect response (Turnover) 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041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9D4-D444-0309-D9DD-686B65AE2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compartment with absorption model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FFA9F2-40E8-E20B-44D6-FBE1BD1487D1}"/>
              </a:ext>
            </a:extLst>
          </p:cNvPr>
          <p:cNvGrpSpPr/>
          <p:nvPr/>
        </p:nvGrpSpPr>
        <p:grpSpPr>
          <a:xfrm>
            <a:off x="403300" y="2418045"/>
            <a:ext cx="4684296" cy="2786492"/>
            <a:chOff x="999857" y="4153530"/>
            <a:chExt cx="4684296" cy="2743937"/>
          </a:xfrm>
        </p:grpSpPr>
        <p:pic>
          <p:nvPicPr>
            <p:cNvPr id="5" name="Picture 2" descr="Closed form solutions for a two-compartment pharmacokinetic model – Notes  from a data witch">
              <a:extLst>
                <a:ext uri="{FF2B5EF4-FFF2-40B4-BE49-F238E27FC236}">
                  <a16:creationId xmlns:a16="http://schemas.microsoft.com/office/drawing/2014/main" id="{AEF014BC-76C6-3B3C-6988-A7BD27525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668" y="4493962"/>
              <a:ext cx="3204674" cy="2403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989FDD-5E8E-C9D8-BB06-0D7EC6E04CBE}"/>
                </a:ext>
              </a:extLst>
            </p:cNvPr>
            <p:cNvSpPr txBox="1"/>
            <p:nvPr/>
          </p:nvSpPr>
          <p:spPr>
            <a:xfrm>
              <a:off x="999857" y="4153530"/>
              <a:ext cx="4684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PK – 2 compartment with absorption model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57C6796-040B-1208-5EE1-E696164E3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30" y="2161671"/>
            <a:ext cx="5584139" cy="3113736"/>
          </a:xfrm>
          <a:prstGeom prst="rect">
            <a:avLst/>
          </a:prstGeom>
        </p:spPr>
      </p:pic>
      <p:sp>
        <p:nvSpPr>
          <p:cNvPr id="8" name="Equal 7">
            <a:extLst>
              <a:ext uri="{FF2B5EF4-FFF2-40B4-BE49-F238E27FC236}">
                <a16:creationId xmlns:a16="http://schemas.microsoft.com/office/drawing/2014/main" id="{38F725CA-250F-4AA7-B6CD-5BEB09797E2E}"/>
              </a:ext>
            </a:extLst>
          </p:cNvPr>
          <p:cNvSpPr/>
          <p:nvPr/>
        </p:nvSpPr>
        <p:spPr>
          <a:xfrm>
            <a:off x="4997865" y="3503370"/>
            <a:ext cx="1307507" cy="1042587"/>
          </a:xfrm>
          <a:prstGeom prst="mathEqual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6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0535-0BD3-B09B-6C43-2ED7D1F3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visualize?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1D32E-869C-108F-D176-698A820EB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has numerous layers of assumptions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-&gt; There are numerous ways that it could go wrong!!</a:t>
            </a:r>
          </a:p>
          <a:p>
            <a:r>
              <a:rPr lang="en-US" dirty="0"/>
              <a:t>One way to find is with model diagnostics tools (i.e. Goodness-of-Fit, Simulation prediction, etc.)</a:t>
            </a:r>
          </a:p>
          <a:p>
            <a:pPr lvl="1"/>
            <a:r>
              <a:rPr lang="en-US" dirty="0"/>
              <a:t>Idea: You compare the prediction vs observation (read world data) </a:t>
            </a:r>
          </a:p>
          <a:p>
            <a:pPr lvl="1"/>
            <a:r>
              <a:rPr lang="en-US" dirty="0"/>
              <a:t>If there is skewedness or irregular distribution of the prediction vs observation, then the model doesn’t describe your data well</a:t>
            </a:r>
          </a:p>
          <a:p>
            <a:r>
              <a:rPr lang="en-US" dirty="0"/>
              <a:t>Always use model diagnostic tools to ensure the model captures the data well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44E5C-F917-8544-3763-E957283FE9AE}"/>
              </a:ext>
            </a:extLst>
          </p:cNvPr>
          <p:cNvGrpSpPr/>
          <p:nvPr/>
        </p:nvGrpSpPr>
        <p:grpSpPr>
          <a:xfrm>
            <a:off x="8496758" y="0"/>
            <a:ext cx="3695242" cy="2328873"/>
            <a:chOff x="999857" y="4153530"/>
            <a:chExt cx="4094701" cy="2769516"/>
          </a:xfrm>
        </p:grpSpPr>
        <p:pic>
          <p:nvPicPr>
            <p:cNvPr id="5" name="Picture 2" descr="Closed form solutions for a two-compartment pharmacokinetic model – Notes  from a data witch">
              <a:extLst>
                <a:ext uri="{FF2B5EF4-FFF2-40B4-BE49-F238E27FC236}">
                  <a16:creationId xmlns:a16="http://schemas.microsoft.com/office/drawing/2014/main" id="{C3C44605-CEA6-7104-8CE1-BB2B4392A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4870" y="4519541"/>
              <a:ext cx="3204674" cy="2403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C3077E-5B2E-DF98-F19E-CC5CB861508B}"/>
                </a:ext>
              </a:extLst>
            </p:cNvPr>
            <p:cNvSpPr txBox="1"/>
            <p:nvPr/>
          </p:nvSpPr>
          <p:spPr>
            <a:xfrm>
              <a:off x="999857" y="4153530"/>
              <a:ext cx="4094701" cy="3660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PK – 2 compartment with absorption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318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99B84-A4A5-75BC-0702-2EC7F00BC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 features driving drug exposures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23832-CEE9-073D-680F-0355D395C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cases, demographic features (Age, Weight, etc.) plays a critical role in PK parameters -&gt; </a:t>
            </a:r>
            <a:r>
              <a:rPr lang="en-US" b="1" dirty="0"/>
              <a:t>covariates</a:t>
            </a:r>
          </a:p>
          <a:p>
            <a:r>
              <a:rPr lang="en-US" dirty="0"/>
              <a:t>These info will be integrated into dosing guidelines (i.e. weight base dose, altered kidney dose, etc.) and it is our job to find these covariates to ensure safe drug use -&gt; </a:t>
            </a:r>
            <a:r>
              <a:rPr lang="en-US" b="1" dirty="0"/>
              <a:t>covariate exploration</a:t>
            </a:r>
            <a:endParaRPr lang="en-US" dirty="0"/>
          </a:p>
          <a:p>
            <a:r>
              <a:rPr lang="en-US" dirty="0"/>
              <a:t>With individual parameters, we graph with demographic features and see if there is any patterns and we add it into our model to describe data with equations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5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8D26DD-C82D-252F-6A62-829178A1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478" y="2125641"/>
            <a:ext cx="5862522" cy="3289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92B000-83AD-3901-3A44-BC1FE5310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55" y="2158942"/>
            <a:ext cx="5584139" cy="31137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5BE4CC-6B5B-F1A6-CE0C-6BBA7514794E}"/>
              </a:ext>
            </a:extLst>
          </p:cNvPr>
          <p:cNvSpPr/>
          <p:nvPr/>
        </p:nvSpPr>
        <p:spPr>
          <a:xfrm>
            <a:off x="8059397" y="2273181"/>
            <a:ext cx="3965248" cy="760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852EDAC-12A6-3926-3F29-6BABD149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 and Weight effect on Cl and </a:t>
            </a:r>
            <a:r>
              <a:rPr lang="en-US" dirty="0" err="1"/>
              <a:t>Vc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0A128B-78C4-FC66-DF91-9F20275DA68C}"/>
              </a:ext>
            </a:extLst>
          </p:cNvPr>
          <p:cNvSpPr txBox="1"/>
          <p:nvPr/>
        </p:nvSpPr>
        <p:spPr>
          <a:xfrm>
            <a:off x="167355" y="1756309"/>
            <a:ext cx="83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9BB9F7-CAA8-0540-FF22-5196A7E080E0}"/>
              </a:ext>
            </a:extLst>
          </p:cNvPr>
          <p:cNvSpPr txBox="1"/>
          <p:nvPr/>
        </p:nvSpPr>
        <p:spPr>
          <a:xfrm>
            <a:off x="6329478" y="1740149"/>
            <a:ext cx="66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78939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1E13E-E452-3D26-E4C1-87F31862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dirty="0"/>
              <a:t>Now what we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43294-5664-7EBE-E1C0-252CE6E95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7"/>
            <a:ext cx="4993393" cy="3688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Characterized 100 individual’s exposures (PK parameters – Volume, Clearance, etc.)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Next Step?</a:t>
            </a:r>
          </a:p>
          <a:p>
            <a:r>
              <a:rPr lang="en-US" sz="2400" dirty="0"/>
              <a:t>With individual exposures, we link the MIC-1 concentration-time data to complete the PK/PD model</a:t>
            </a:r>
          </a:p>
          <a:p>
            <a:r>
              <a:rPr lang="en-US" sz="2400" dirty="0"/>
              <a:t>Find individualized dosing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B02AA-D061-2AD9-DD9A-A2A0A817E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44950"/>
            <a:ext cx="5837780" cy="2422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925897-8580-4F9D-CFFC-4C3A9BCB8A51}"/>
              </a:ext>
            </a:extLst>
          </p:cNvPr>
          <p:cNvSpPr txBox="1"/>
          <p:nvPr/>
        </p:nvSpPr>
        <p:spPr>
          <a:xfrm>
            <a:off x="7684557" y="2069506"/>
            <a:ext cx="266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PK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E630C1-C11D-FDB2-F2BA-E0A84D92C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886" y="5423119"/>
            <a:ext cx="1282700" cy="88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F9C7A9-95F6-F980-C5D8-2C4CC495A170}"/>
              </a:ext>
            </a:extLst>
          </p:cNvPr>
          <p:cNvSpPr txBox="1"/>
          <p:nvPr/>
        </p:nvSpPr>
        <p:spPr>
          <a:xfrm>
            <a:off x="7964682" y="5682953"/>
            <a:ext cx="808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181908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6E1E0-26FB-03EF-1069-FE0B8C4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Tomorrow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526A0-50FC-C27D-F9B5-CC14AA36E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Basic concepts of PK/PD Data Analysis and Data Visualization</a:t>
            </a:r>
          </a:p>
          <a:p>
            <a:pPr marL="0" indent="0">
              <a:buNone/>
            </a:pPr>
            <a:r>
              <a:rPr lang="en-US" dirty="0"/>
              <a:t>	Part 1 – Dealing Real World Data and Basic Data Visualization</a:t>
            </a:r>
          </a:p>
          <a:p>
            <a:pPr marL="0" indent="0">
              <a:buNone/>
            </a:pPr>
            <a:r>
              <a:rPr lang="en-US" dirty="0"/>
              <a:t>Showcase on developing individualized drug therapy with KRT-232 drug</a:t>
            </a:r>
          </a:p>
          <a:p>
            <a:pPr marL="0" indent="0">
              <a:buNone/>
            </a:pPr>
            <a:r>
              <a:rPr lang="en-US" dirty="0"/>
              <a:t>	Part 2 – Obtaining individual PK profiles and identifying demographic factor driving PK</a:t>
            </a:r>
          </a:p>
          <a:p>
            <a:pPr marL="0" indent="0">
              <a:buNone/>
            </a:pPr>
            <a:r>
              <a:rPr lang="en-US" b="1" dirty="0"/>
              <a:t>	Part 3 –  Characterize PK/PD relationship and PD model parameter estimation</a:t>
            </a:r>
          </a:p>
          <a:p>
            <a:pPr marL="0" indent="0">
              <a:buNone/>
            </a:pPr>
            <a:r>
              <a:rPr lang="en-US" b="1" dirty="0"/>
              <a:t>	Part 4 – Simulation Run and Precision dosing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215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F18F4-C711-6E28-C65E-E875C6AE8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16ECA-E822-34A8-1AEB-12677F8B98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07486"/>
            <a:ext cx="9144000" cy="1500492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423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8BDC-034A-6FB4-2824-66EF6E5B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got here</a:t>
            </a:r>
          </a:p>
        </p:txBody>
      </p:sp>
      <p:pic>
        <p:nvPicPr>
          <p:cNvPr id="5" name="Content Placeholder 4" descr="A person in a white coat&#10;&#10;AI-generated content may be incorrect.">
            <a:extLst>
              <a:ext uri="{FF2B5EF4-FFF2-40B4-BE49-F238E27FC236}">
                <a16:creationId xmlns:a16="http://schemas.microsoft.com/office/drawing/2014/main" id="{2ADA1A09-801D-56DC-81E0-27DFE0823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988" r="9763" b="24056"/>
          <a:stretch>
            <a:fillRect/>
          </a:stretch>
        </p:blipFill>
        <p:spPr>
          <a:xfrm>
            <a:off x="10357502" y="230188"/>
            <a:ext cx="1478424" cy="13255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2C00A5-0E24-1790-2F77-9A6FD5085259}"/>
              </a:ext>
            </a:extLst>
          </p:cNvPr>
          <p:cNvSpPr txBox="1"/>
          <p:nvPr/>
        </p:nvSpPr>
        <p:spPr>
          <a:xfrm>
            <a:off x="10357502" y="1555751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Jin Gyu Kim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46D99D-14FF-20E0-C110-E1748E5BEA6C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1353801" cy="48021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Entered Pharmacy School (2021)</a:t>
            </a:r>
            <a:endParaRPr lang="en-US" dirty="0"/>
          </a:p>
          <a:p>
            <a:pPr lvl="1"/>
            <a:r>
              <a:rPr lang="en-US" dirty="0"/>
              <a:t>First time learning about pharmacology — the study of drugs</a:t>
            </a:r>
          </a:p>
          <a:p>
            <a:pPr lvl="1"/>
            <a:r>
              <a:rPr lang="en-US" dirty="0"/>
              <a:t>Introduced to basic data analysis with </a:t>
            </a:r>
            <a:r>
              <a:rPr lang="en-US" dirty="0" err="1"/>
              <a:t>RStats</a:t>
            </a:r>
            <a:endParaRPr lang="en-US" dirty="0"/>
          </a:p>
          <a:p>
            <a:pPr lvl="1"/>
            <a:r>
              <a:rPr lang="en-US" dirty="0"/>
              <a:t>Became more interested in drug behavior (Pharmacokinetics &amp; Pharmacodynamics)</a:t>
            </a:r>
          </a:p>
          <a:p>
            <a:r>
              <a:rPr lang="en-US" b="1" dirty="0"/>
              <a:t>Discovered Pharmacometrics</a:t>
            </a:r>
            <a:endParaRPr lang="en-US" dirty="0"/>
          </a:p>
          <a:p>
            <a:pPr lvl="1"/>
            <a:r>
              <a:rPr lang="en-US" dirty="0"/>
              <a:t>A field that combines pharmacology with data analytics</a:t>
            </a:r>
          </a:p>
          <a:p>
            <a:r>
              <a:rPr lang="en-US" b="1" dirty="0"/>
              <a:t>Joined Graduate School (2024)</a:t>
            </a:r>
            <a:endParaRPr lang="en-US" dirty="0"/>
          </a:p>
          <a:p>
            <a:pPr lvl="1"/>
            <a:r>
              <a:rPr lang="en-US" dirty="0"/>
              <a:t>Exploring exciting topics like:</a:t>
            </a:r>
          </a:p>
          <a:p>
            <a:pPr lvl="2"/>
            <a:r>
              <a:rPr lang="en-US" dirty="0"/>
              <a:t>Drug development</a:t>
            </a:r>
          </a:p>
          <a:p>
            <a:pPr lvl="2"/>
            <a:r>
              <a:rPr lang="en-US" dirty="0"/>
              <a:t>Machine learning</a:t>
            </a:r>
          </a:p>
          <a:p>
            <a:pPr lvl="2"/>
            <a:r>
              <a:rPr lang="en-US" dirty="0"/>
              <a:t>Clinical trial design</a:t>
            </a:r>
          </a:p>
          <a:p>
            <a:pPr lvl="2"/>
            <a:r>
              <a:rPr lang="en-US" dirty="0"/>
              <a:t>Personalized drug therapy</a:t>
            </a:r>
          </a:p>
        </p:txBody>
      </p:sp>
    </p:spTree>
    <p:extLst>
      <p:ext uri="{BB962C8B-B14F-4D97-AF65-F5344CB8AC3E}">
        <p14:creationId xmlns:p14="http://schemas.microsoft.com/office/powerpoint/2010/main" val="293242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1FED-D92F-4D23-9DFD-A18DC243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sessions (Tue &amp; Wed)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06810-CFCD-3AFE-D0DD-E34BB5DE6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289801" cy="45370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Basic concepts of PK/PD Data Analysis and Data Visualization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Part 1 – Dealing Real World Data and Basic Data Visualization</a:t>
            </a:r>
          </a:p>
          <a:p>
            <a:pPr marL="0" indent="0">
              <a:buNone/>
            </a:pPr>
            <a:r>
              <a:rPr lang="en-US" dirty="0"/>
              <a:t>Showcase on developing individualized drug therapy with KRT-232 drug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Part 2 – Obtaining individual PK profiles and identifying demographic factor driving PK</a:t>
            </a:r>
          </a:p>
          <a:p>
            <a:pPr marL="0" indent="0">
              <a:buNone/>
            </a:pPr>
            <a:r>
              <a:rPr lang="en-US" dirty="0"/>
              <a:t>	Part 3 –  PK/PD relationship and PD model parameter estimation</a:t>
            </a:r>
          </a:p>
          <a:p>
            <a:pPr marL="0" indent="0">
              <a:buNone/>
            </a:pPr>
            <a:r>
              <a:rPr lang="en-US" dirty="0"/>
              <a:t>	Part 4 – Simulation Run and Precision dosing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193FD-B7A1-5A77-671F-0856567CE2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286"/>
          <a:stretch>
            <a:fillRect/>
          </a:stretch>
        </p:blipFill>
        <p:spPr>
          <a:xfrm>
            <a:off x="8073443" y="1978601"/>
            <a:ext cx="4118557" cy="36623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85221E-D1AC-CBA3-9B5B-F8A653E8042E}"/>
              </a:ext>
            </a:extLst>
          </p:cNvPr>
          <p:cNvSpPr/>
          <p:nvPr/>
        </p:nvSpPr>
        <p:spPr>
          <a:xfrm>
            <a:off x="8500056" y="4378817"/>
            <a:ext cx="3052293" cy="837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3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CC6E1-D349-55DE-D4AA-AFF0997E7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9770"/>
            <a:ext cx="9144000" cy="2418460"/>
          </a:xfrm>
        </p:spPr>
        <p:txBody>
          <a:bodyPr>
            <a:normAutofit fontScale="90000"/>
          </a:bodyPr>
          <a:lstStyle/>
          <a:p>
            <a:r>
              <a:rPr lang="en-US" dirty="0"/>
              <a:t>Part 1 – Basic concepts of  PK/PD Data Analysis and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881112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059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5" name="Freeform: Shape 2061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AE41F-B907-8931-A08C-5D94603E1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7" y="5279509"/>
            <a:ext cx="9707911" cy="1040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 dirty="0"/>
              <a:t>Once you swallow the pill, it travels into your body</a:t>
            </a:r>
            <a:br>
              <a:rPr lang="en-US" sz="3100" dirty="0"/>
            </a:br>
            <a:r>
              <a:rPr lang="en-US" sz="3100" dirty="0"/>
              <a:t>We describe these steps with conc-time curve in our blood</a:t>
            </a:r>
          </a:p>
        </p:txBody>
      </p:sp>
      <p:pic>
        <p:nvPicPr>
          <p:cNvPr id="2050" name="Picture 2" descr="A diagram of a human body&#10;&#10;AI-generated content may be incorrect.">
            <a:extLst>
              <a:ext uri="{FF2B5EF4-FFF2-40B4-BE49-F238E27FC236}">
                <a16:creationId xmlns:a16="http://schemas.microsoft.com/office/drawing/2014/main" id="{391ABEF0-CC18-9C61-0AE2-8E0F4D1D6A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576614" y="1024912"/>
            <a:ext cx="4300720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aphic: Concentration of medicine within blood plasma (Y) vs. time (X). Until MAX absorption ph and after elimination ph">
            <a:extLst>
              <a:ext uri="{FF2B5EF4-FFF2-40B4-BE49-F238E27FC236}">
                <a16:creationId xmlns:a16="http://schemas.microsoft.com/office/drawing/2014/main" id="{076B7C58-6CC4-4729-4396-82D854600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8451" y="1024912"/>
            <a:ext cx="4364297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B39F0D-6B03-D402-CBFC-0687E917C096}"/>
              </a:ext>
            </a:extLst>
          </p:cNvPr>
          <p:cNvSpPr txBox="1"/>
          <p:nvPr/>
        </p:nvSpPr>
        <p:spPr>
          <a:xfrm>
            <a:off x="282851" y="225182"/>
            <a:ext cx="5244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Recall from Dr. Phelp’s lecture:</a:t>
            </a:r>
          </a:p>
        </p:txBody>
      </p:sp>
    </p:spTree>
    <p:extLst>
      <p:ext uri="{BB962C8B-B14F-4D97-AF65-F5344CB8AC3E}">
        <p14:creationId xmlns:p14="http://schemas.microsoft.com/office/powerpoint/2010/main" val="2605479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FA4AF-947B-5D3F-5E42-7F6783CCD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F0BA7E-69A8-1B72-6488-3F1EBE62B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23788"/>
            <a:ext cx="6053072" cy="6540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 pharmacokinetics world…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BE84B724-DF3B-E7E8-242C-530102D84563}"/>
              </a:ext>
            </a:extLst>
          </p:cNvPr>
          <p:cNvSpPr txBox="1">
            <a:spLocks/>
          </p:cNvSpPr>
          <p:nvPr/>
        </p:nvSpPr>
        <p:spPr>
          <a:xfrm>
            <a:off x="667314" y="1512491"/>
            <a:ext cx="4621553" cy="51522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dirty="0"/>
              <a:t>Some drug’s efficacy and safety can be characterized by therapeutic range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If overshoot – </a:t>
            </a:r>
            <a:r>
              <a:rPr lang="en-US" dirty="0">
                <a:solidFill>
                  <a:srgbClr val="FF0000"/>
                </a:solidFill>
              </a:rPr>
              <a:t>Toxic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If undershoot –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It doesn’t work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Questions to place in therapeutic window: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How much?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How often?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How long? 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With PK profiles (Volume and Clearance), we can draw (describe) a conc-time curve (Drug behavior)!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4C5C4A3-9AD9-8621-AF0D-ECADA2178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6180" y="1350905"/>
            <a:ext cx="5837780" cy="436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36B838-E75B-24A6-DD15-9C7C319CD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501" y="6010740"/>
            <a:ext cx="2351569" cy="677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C5D19E-E788-5BFA-C91C-3E2E6B7A2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389" y="6033841"/>
            <a:ext cx="1026126" cy="6308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254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E1C53-4192-5041-E5FE-E180793E6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Volume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C85337-29DB-C0A4-1481-0A75A82AC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lnSpcReduction="10000"/>
          </a:bodyPr>
          <a:lstStyle/>
          <a:p>
            <a:r>
              <a:rPr lang="en-US" sz="2200" dirty="0"/>
              <a:t>Think about your body is a bucket</a:t>
            </a:r>
          </a:p>
          <a:p>
            <a:r>
              <a:rPr lang="en-US" sz="2200" dirty="0"/>
              <a:t>Unit: Volume (L or mL)</a:t>
            </a:r>
          </a:p>
          <a:p>
            <a:r>
              <a:rPr lang="en-US" sz="2200" dirty="0"/>
              <a:t>Generally, small body will have a small volume, and big body will have a large volume</a:t>
            </a:r>
          </a:p>
          <a:p>
            <a:r>
              <a:rPr lang="en-US" sz="2200" dirty="0"/>
              <a:t>Everyone’s volume(bucket size) is different</a:t>
            </a:r>
          </a:p>
          <a:p>
            <a:r>
              <a:rPr lang="en-US" sz="2200" dirty="0"/>
              <a:t>We consider this fact to not to overshoot (Toxicity) or undershoot (Sub-therapeutic)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A11C1E-1DBF-1D81-7468-8E256048A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313650"/>
            <a:ext cx="5458968" cy="42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2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63F18-1458-49A8-6640-145DD3086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F8DC3-D24F-DF36-B92E-BAD05C0A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Clearance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EA6227-CAF7-C670-1E1D-891C8D6D7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454414"/>
            <a:ext cx="5680852" cy="4094226"/>
          </a:xfrm>
        </p:spPr>
        <p:txBody>
          <a:bodyPr anchor="t">
            <a:normAutofit lnSpcReduction="10000"/>
          </a:bodyPr>
          <a:lstStyle/>
          <a:p>
            <a:r>
              <a:rPr lang="en-US" sz="2200" dirty="0"/>
              <a:t>Volume of plasma or blood that is completely cleared of a drug per unit of time</a:t>
            </a:r>
          </a:p>
          <a:p>
            <a:r>
              <a:rPr lang="en-US" sz="2200" dirty="0"/>
              <a:t>Unit: Volume (L or mL) / Time (min or hours) </a:t>
            </a:r>
          </a:p>
          <a:p>
            <a:r>
              <a:rPr lang="en-US" sz="2200" dirty="0"/>
              <a:t>Liver or Kidney are key organs to clear the drug out</a:t>
            </a:r>
          </a:p>
          <a:p>
            <a:r>
              <a:rPr lang="en-US" sz="2200" dirty="0"/>
              <a:t>And we know that everyone’s clearance (liver or kidney function) is different at different time</a:t>
            </a:r>
          </a:p>
          <a:p>
            <a:pPr lvl="1"/>
            <a:r>
              <a:rPr lang="en-US" sz="1800" dirty="0"/>
              <a:t>Generally older population will have decreased function</a:t>
            </a:r>
          </a:p>
          <a:p>
            <a:pPr lvl="1"/>
            <a:r>
              <a:rPr lang="en-US" sz="1800" dirty="0"/>
              <a:t>When you are critically ill</a:t>
            </a:r>
          </a:p>
          <a:p>
            <a:pPr lvl="1"/>
            <a:r>
              <a:rPr lang="en-US" sz="1800" dirty="0"/>
              <a:t>Some drugs are genetically dependent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E7DEFA5-C8FF-E2D8-24D6-1406F968DB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06698" y="2454415"/>
            <a:ext cx="5458968" cy="40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6033</TotalTime>
  <Words>1404</Words>
  <Application>Microsoft Macintosh PowerPoint</Application>
  <PresentationFormat>Widescreen</PresentationFormat>
  <Paragraphs>158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Buckeye Sans 2</vt:lpstr>
      <vt:lpstr>Buckeye Serif 2</vt:lpstr>
      <vt:lpstr>Buckeye Serif 2 Black</vt:lpstr>
      <vt:lpstr>Google Sans</vt:lpstr>
      <vt:lpstr>Aptos</vt:lpstr>
      <vt:lpstr>Aptos Display</vt:lpstr>
      <vt:lpstr>Arial</vt:lpstr>
      <vt:lpstr>Office Theme</vt:lpstr>
      <vt:lpstr>PowerPoint Presentation</vt:lpstr>
      <vt:lpstr>Materials</vt:lpstr>
      <vt:lpstr>How I got here</vt:lpstr>
      <vt:lpstr>Course sessions (Tue &amp; Wed)</vt:lpstr>
      <vt:lpstr>Part 1 – Basic concepts of  PK/PD Data Analysis and Data Visualization</vt:lpstr>
      <vt:lpstr>Once you swallow the pill, it travels into your body We describe these steps with conc-time curve in our blood</vt:lpstr>
      <vt:lpstr>In pharmacokinetics world…</vt:lpstr>
      <vt:lpstr>Volume</vt:lpstr>
      <vt:lpstr>Clearance</vt:lpstr>
      <vt:lpstr>Check this out</vt:lpstr>
      <vt:lpstr>Data is gold and we have mining tools</vt:lpstr>
      <vt:lpstr>Hands-on activity - Part 1</vt:lpstr>
      <vt:lpstr>Pharmacodynamics (PD) – Tomorrow</vt:lpstr>
      <vt:lpstr>Before we start: Questions?</vt:lpstr>
      <vt:lpstr>Take home points</vt:lpstr>
      <vt:lpstr>Part 2 – Obtaining individual PK profiles and identifying demographic factors driving PK</vt:lpstr>
      <vt:lpstr>Looking Back at What We Covered</vt:lpstr>
      <vt:lpstr>Real World Case</vt:lpstr>
      <vt:lpstr>KRT-232 dosing strategy</vt:lpstr>
      <vt:lpstr>How?</vt:lpstr>
      <vt:lpstr>What is a model?</vt:lpstr>
      <vt:lpstr>2 compartment with absorption model </vt:lpstr>
      <vt:lpstr>Why we visualize?</vt:lpstr>
      <vt:lpstr>Demographic features driving drug exposures</vt:lpstr>
      <vt:lpstr>Age and Weight effect on Cl and Vc</vt:lpstr>
      <vt:lpstr>Now what we have</vt:lpstr>
      <vt:lpstr>Tomorrow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Kim, Jin</dc:creator>
  <cp:lastModifiedBy>Kim, Jin</cp:lastModifiedBy>
  <cp:revision>3</cp:revision>
  <dcterms:created xsi:type="dcterms:W3CDTF">2025-05-16T14:15:08Z</dcterms:created>
  <dcterms:modified xsi:type="dcterms:W3CDTF">2025-06-24T19:41:51Z</dcterms:modified>
</cp:coreProperties>
</file>